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0" r:id="rId2"/>
    <p:sldId id="263" r:id="rId3"/>
    <p:sldId id="276" r:id="rId4"/>
    <p:sldId id="271" r:id="rId5"/>
    <p:sldId id="307" r:id="rId6"/>
    <p:sldId id="275" r:id="rId7"/>
    <p:sldId id="262" r:id="rId8"/>
    <p:sldId id="301" r:id="rId9"/>
    <p:sldId id="302" r:id="rId10"/>
    <p:sldId id="306" r:id="rId11"/>
    <p:sldId id="264" r:id="rId12"/>
    <p:sldId id="305" r:id="rId13"/>
    <p:sldId id="303" r:id="rId14"/>
    <p:sldId id="304" r:id="rId15"/>
    <p:sldId id="30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990" y="6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0" dirty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2110740"/>
            <a:chOff x="0" y="0"/>
            <a:chExt cx="12204000" cy="211074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03935" y="1342390"/>
              <a:ext cx="3562350" cy="768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0432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110330" y="2048987"/>
            <a:ext cx="78192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2020KDD@GPT-GNN: Generative Pre-Training of Graph Neural Networks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23" y="1619416"/>
            <a:ext cx="3378919" cy="253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374505" y="239395"/>
            <a:ext cx="2128520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ATAI</a:t>
            </a:r>
            <a:endParaRPr lang="zh-CN" altLang="en-US" sz="1500" dirty="0">
              <a:solidFill>
                <a:schemeClr val="bg1"/>
              </a:solidFill>
              <a:latin typeface="Gill Sans Ultra Bold" panose="020B0A02020104020203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18400" y="561340"/>
            <a:ext cx="46736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Gill Sans Ultra Bold" panose="020B0A02020104020203" pitchFamily="34" charset="0"/>
              </a:rPr>
              <a:t>Advanced Technique of Artificial  Intelligence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06620" y="6133465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2020.07.16 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  HeNan</a:t>
            </a:r>
            <a:r>
              <a:rPr lang="en-US" altLang="zh-CN" dirty="0"/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4394809" y="4749931"/>
            <a:ext cx="6835701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Binyan Zhang</a:t>
            </a:r>
          </a:p>
          <a:p>
            <a:pPr algn="ctr"/>
            <a:r>
              <a:rPr lang="en-US" altLang="zh-CN" sz="2400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157657348@qq.com</a:t>
            </a:r>
            <a:endParaRPr lang="zh-CN" altLang="en-US" sz="2400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907581-3D76-4DA6-B264-A0752FE056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8422" y="4098938"/>
            <a:ext cx="7991165" cy="627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1BDC5F-4934-4E02-B758-8CF1E54C0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38" y="1748230"/>
            <a:ext cx="5865818" cy="43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6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 dirty="0"/>
              <a:t>Conclusion</a:t>
            </a:r>
            <a:br>
              <a:rPr lang="en-US" altLang="zh-CN" sz="3200" dirty="0"/>
            </a:b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B349D1-9457-4A8E-9A74-200B65223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2" y="2144958"/>
            <a:ext cx="11923242" cy="25680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09C1EE-F1A4-4E2C-B237-C42C9D9E3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0" y="2392648"/>
            <a:ext cx="11600000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1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7B042E-4E11-4F4A-BF5A-F1677902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57" y="2235437"/>
            <a:ext cx="10714286" cy="3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E01E2E-064A-4AA8-9D74-9F28FCA6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19" y="1705374"/>
            <a:ext cx="5304762" cy="4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/>
              <a:t>Conclusion</a:t>
            </a:r>
            <a:endParaRPr lang="en-US" altLang="zh-CN" sz="4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106E18-0674-4691-AB52-2F1E30943F78}"/>
              </a:ext>
            </a:extLst>
          </p:cNvPr>
          <p:cNvSpPr txBox="1"/>
          <p:nvPr/>
        </p:nvSpPr>
        <p:spPr>
          <a:xfrm>
            <a:off x="1561514" y="1794674"/>
            <a:ext cx="9792286" cy="3691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paper design an attributed graph generation task to model both node attributes and graph structure.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Second, 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propose an efficient framework GPT-GNN to conduct generative pre-training with the aforementioned task.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</a:t>
            </a:r>
            <a:r>
              <a:rPr lang="en-US" altLang="zh-C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pre-train GNNs on two large-scale graphs—the Open Academic Graph (OAG) of 179 million nodes &amp; 2 billion edges and Amazon recommendation data of 113 million nodes.</a:t>
            </a:r>
            <a:endParaRPr lang="zh-CN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8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18" name="矩形 17"/>
          <p:cNvSpPr/>
          <p:nvPr/>
        </p:nvSpPr>
        <p:spPr>
          <a:xfrm>
            <a:off x="0" y="153579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7455" y="1165860"/>
            <a:ext cx="8836025" cy="48602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4000" b="0">
                <a:solidFill>
                  <a:srgbClr val="002060"/>
                </a:solidFill>
                <a:effectLst/>
              </a:rPr>
              <a:t>Background</a:t>
            </a:r>
            <a:r>
              <a:rPr lang="en-US" altLang="zh-CN" sz="4000" b="0">
                <a:solidFill>
                  <a:srgbClr val="002060"/>
                </a:solidFill>
              </a:rPr>
              <a:t> </a:t>
            </a:r>
            <a:endParaRPr lang="en-US" altLang="zh-CN" sz="4000" b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4000" b="0">
                <a:solidFill>
                  <a:srgbClr val="002060"/>
                </a:solidFill>
                <a:effectLst/>
              </a:rPr>
              <a:t>Motivation</a:t>
            </a:r>
            <a:r>
              <a:rPr lang="en-US" altLang="zh-CN" sz="4000" b="0">
                <a:solidFill>
                  <a:srgbClr val="002060"/>
                </a:solidFill>
              </a:rPr>
              <a:t> </a:t>
            </a:r>
            <a:endParaRPr lang="en-US" altLang="zh-CN" sz="4000" b="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4000" b="0" dirty="0">
                <a:solidFill>
                  <a:srgbClr val="002060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4000" b="0" dirty="0">
                <a:solidFill>
                  <a:srgbClr val="002060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4000" b="0" dirty="0">
                <a:solidFill>
                  <a:srgbClr val="002060"/>
                </a:solidFill>
                <a:effectLst/>
              </a:rPr>
              <a:t>Conclusion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/>
              <a:t>Background</a:t>
            </a:r>
            <a:endParaRPr lang="en-US" altLang="zh-CN" sz="4400" dirty="0"/>
          </a:p>
        </p:txBody>
      </p:sp>
      <p:sp>
        <p:nvSpPr>
          <p:cNvPr id="18" name="矩形 17"/>
          <p:cNvSpPr/>
          <p:nvPr/>
        </p:nvSpPr>
        <p:spPr>
          <a:xfrm>
            <a:off x="0" y="1597408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9262" y="2102703"/>
            <a:ext cx="10324538" cy="243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GNNs usually requires abundant task-specific labeled data;</a:t>
            </a:r>
          </a:p>
          <a:p>
            <a:pPr algn="l">
              <a:lnSpc>
                <a:spcPct val="20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 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amounts of high-quality supervised data are very expensive.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2400" dirty="0"/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18" name="Picture 94" descr="如何用Python做情感分析？ – 玉树芝兰">
            <a:extLst>
              <a:ext uri="{FF2B5EF4-FFF2-40B4-BE49-F238E27FC236}">
                <a16:creationId xmlns:a16="http://schemas.microsoft.com/office/drawing/2014/main" id="{E6B0CCC8-1590-4C03-8767-0ACFEB59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62" y="4007030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6CDAEA-2A94-4EF8-9CEE-1FAB24420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4407" y="4207139"/>
            <a:ext cx="3180952" cy="1352381"/>
          </a:xfrm>
          <a:prstGeom prst="rect">
            <a:avLst/>
          </a:prstGeom>
        </p:spPr>
      </p:pic>
      <p:pic>
        <p:nvPicPr>
          <p:cNvPr id="1120" name="Picture 96" descr="使用CNN，RNN和HAN进行文本分类的对比报告- 知乎">
            <a:extLst>
              <a:ext uri="{FF2B5EF4-FFF2-40B4-BE49-F238E27FC236}">
                <a16:creationId xmlns:a16="http://schemas.microsoft.com/office/drawing/2014/main" id="{5F6124A8-86D2-496D-8263-315F876F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559" y="4079106"/>
            <a:ext cx="30861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/>
              <a:t>Motivation</a:t>
            </a:r>
            <a:endParaRPr lang="en-US" altLang="zh-CN" sz="4400" dirty="0"/>
          </a:p>
        </p:txBody>
      </p:sp>
      <p:sp>
        <p:nvSpPr>
          <p:cNvPr id="18" name="矩形 17"/>
          <p:cNvSpPr/>
          <p:nvPr/>
        </p:nvSpPr>
        <p:spPr>
          <a:xfrm>
            <a:off x="0" y="156881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6CBC0B-8270-4C95-A74C-E2023D453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0" y="2173583"/>
            <a:ext cx="7677513" cy="328051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4DEBD6E-8D79-4763-B008-BD6D0E29C1AB}"/>
              </a:ext>
            </a:extLst>
          </p:cNvPr>
          <p:cNvSpPr txBox="1"/>
          <p:nvPr/>
        </p:nvSpPr>
        <p:spPr>
          <a:xfrm>
            <a:off x="7890253" y="2410347"/>
            <a:ext cx="6147580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</a:t>
            </a:r>
            <a:r>
              <a:rPr lang="en-US" altLang="zh-CN" sz="2000" b="0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of them can’t capture the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0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underlying patterns between node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0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attributes and graph structure.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Second, </a:t>
            </a:r>
            <a:r>
              <a:rPr lang="en-US" altLang="zh-CN" sz="2000" b="0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designed to handle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0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graphs to date, limiting their pot-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0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ential to pre-train on large-scale graphs.</a:t>
            </a:r>
            <a:endParaRPr lang="zh-CN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/>
              <a:t>Approach</a:t>
            </a:r>
            <a:endParaRPr lang="en-US" altLang="zh-CN" sz="4400" dirty="0"/>
          </a:p>
        </p:txBody>
      </p:sp>
      <p:sp>
        <p:nvSpPr>
          <p:cNvPr id="18" name="矩形 17"/>
          <p:cNvSpPr/>
          <p:nvPr/>
        </p:nvSpPr>
        <p:spPr>
          <a:xfrm>
            <a:off x="0" y="1597408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66CBC0B-8270-4C95-A74C-E2023D453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9" y="1690265"/>
            <a:ext cx="7677513" cy="32805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46A9D78-B614-475D-B87C-83FBB65DB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49" y="5133875"/>
            <a:ext cx="6695238" cy="7619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85CD18-DC49-4873-9073-602C04D1C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383" y="2048188"/>
            <a:ext cx="1619048" cy="28571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C4DA01C-7608-4258-B8B0-31AF65AF7EEB}"/>
              </a:ext>
            </a:extLst>
          </p:cNvPr>
          <p:cNvSpPr txBox="1"/>
          <p:nvPr/>
        </p:nvSpPr>
        <p:spPr>
          <a:xfrm>
            <a:off x="8280010" y="1523998"/>
            <a:ext cx="614758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i="0" u="none" strike="noStrike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Input:</a:t>
            </a:r>
            <a:endParaRPr lang="zh-CN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AD9022-6B90-4377-B381-C54A217AA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2257" y="2022661"/>
            <a:ext cx="304762" cy="352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8D5B21-3B71-4743-8AB1-7B80B1368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514" y="2476512"/>
            <a:ext cx="2914286" cy="4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9B507C-C28F-4462-B7F4-48D5F3C576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8160" y="3265585"/>
            <a:ext cx="4683840" cy="7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5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Approach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716CC5-8831-4FEA-A5FA-4D7A1059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29" y="1491168"/>
            <a:ext cx="11682341" cy="29155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241ECDC-431C-4F2A-9C9A-0025DC673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29" y="4567073"/>
            <a:ext cx="5327312" cy="219649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71212C8-AB83-46D1-BFD3-C313488D4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25" y="4510801"/>
            <a:ext cx="5676190" cy="4476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382A9E3-1D6D-4AFE-95C3-2BC7FBE98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141" y="4994136"/>
            <a:ext cx="6502007" cy="66384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369BAE4-C135-4B5A-AC02-3985C773E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0835" y="5672045"/>
            <a:ext cx="6316335" cy="11531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532382-764D-4662-8FB4-5F352C054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292" y="1263702"/>
            <a:ext cx="8658259" cy="559429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A49161F-62F5-4E34-9915-AF3BC473F12F}"/>
              </a:ext>
            </a:extLst>
          </p:cNvPr>
          <p:cNvSpPr/>
          <p:nvPr/>
        </p:nvSpPr>
        <p:spPr>
          <a:xfrm>
            <a:off x="2039815" y="6527409"/>
            <a:ext cx="8257736" cy="225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528FD17-8D42-426C-A482-9F57B1C16FA3}"/>
              </a:ext>
            </a:extLst>
          </p:cNvPr>
          <p:cNvSpPr/>
          <p:nvPr/>
        </p:nvSpPr>
        <p:spPr>
          <a:xfrm>
            <a:off x="2039815" y="4682196"/>
            <a:ext cx="8257736" cy="225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7BE3F6E-6851-4C0F-90E3-BE27300B2022}"/>
              </a:ext>
            </a:extLst>
          </p:cNvPr>
          <p:cNvSpPr/>
          <p:nvPr/>
        </p:nvSpPr>
        <p:spPr>
          <a:xfrm>
            <a:off x="1894449" y="3316458"/>
            <a:ext cx="8257736" cy="225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A02F0D-A84E-4177-9911-590CAB64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19" y="2498988"/>
            <a:ext cx="7972538" cy="29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4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73AFC1-DA46-43E0-AE74-F58CDE3B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044" y="1885270"/>
            <a:ext cx="8160827" cy="36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203</Words>
  <Application>Microsoft Office PowerPoint</Application>
  <PresentationFormat>宽屏</PresentationFormat>
  <Paragraphs>55</Paragraphs>
  <Slides>15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Bahnschrift Condensed</vt:lpstr>
      <vt:lpstr>等线</vt:lpstr>
      <vt:lpstr>黑体</vt:lpstr>
      <vt:lpstr>华康俪金黑W8(P)</vt:lpstr>
      <vt:lpstr>楷体</vt:lpstr>
      <vt:lpstr>宋体</vt:lpstr>
      <vt:lpstr>Arial</vt:lpstr>
      <vt:lpstr>Gill Sans Ultra Bold</vt:lpstr>
      <vt:lpstr>Times New Roman</vt:lpstr>
      <vt:lpstr>Wingdings</vt:lpstr>
      <vt:lpstr>Office 主题​​</vt:lpstr>
      <vt:lpstr>Equation.KSEE3</vt:lpstr>
      <vt:lpstr>PowerPoint 演示文稿</vt:lpstr>
      <vt:lpstr>Outline</vt:lpstr>
      <vt:lpstr>Background</vt:lpstr>
      <vt:lpstr>Motivation</vt:lpstr>
      <vt:lpstr>Approach</vt:lpstr>
      <vt:lpstr>Approach</vt:lpstr>
      <vt:lpstr>Experiments</vt:lpstr>
      <vt:lpstr>Experiments</vt:lpstr>
      <vt:lpstr>Experiments</vt:lpstr>
      <vt:lpstr>Experiments</vt:lpstr>
      <vt:lpstr>Conclusion </vt:lpstr>
      <vt:lpstr>Experiments</vt:lpstr>
      <vt:lpstr>Experiments</vt:lpstr>
      <vt:lpstr>Experiments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1 23</cp:lastModifiedBy>
  <cp:revision>996</cp:revision>
  <dcterms:created xsi:type="dcterms:W3CDTF">2017-04-22T07:59:00Z</dcterms:created>
  <dcterms:modified xsi:type="dcterms:W3CDTF">2020-07-16T09:51:26Z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